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84" r:id="rId1"/>
  </p:sldMasterIdLst>
  <p:sldIdLst>
    <p:sldId id="270" r:id="rId2"/>
    <p:sldId id="260" r:id="rId3"/>
    <p:sldId id="262" r:id="rId4"/>
    <p:sldId id="274" r:id="rId5"/>
    <p:sldId id="263" r:id="rId6"/>
    <p:sldId id="271" r:id="rId7"/>
    <p:sldId id="265" r:id="rId8"/>
    <p:sldId id="267" r:id="rId9"/>
    <p:sldId id="27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213"/>
    <a:srgbClr val="495121"/>
    <a:srgbClr val="000000"/>
    <a:srgbClr val="BFB8A8"/>
    <a:srgbClr val="404125"/>
    <a:srgbClr val="CCD7EB"/>
    <a:srgbClr val="E7EFF1"/>
    <a:srgbClr val="D9E0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4660"/>
  </p:normalViewPr>
  <p:slideViewPr>
    <p:cSldViewPr snapToGrid="0">
      <p:cViewPr varScale="1">
        <p:scale>
          <a:sx n="86" d="100"/>
          <a:sy n="86" d="100"/>
        </p:scale>
        <p:origin x="53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04T13:36:56.515"/>
    </inkml:context>
    <inkml:brush xml:id="br0">
      <inkml:brushProperty name="width" value="0.1" units="cm"/>
      <inkml:brushProperty name="height" value="0.1" units="cm"/>
      <inkml:brushProperty name="color" value="#FFFFFF"/>
      <inkml:brushProperty name="ignorePressure" value="1"/>
    </inkml:brush>
  </inkml:definitions>
  <inkml:trace contextRef="#ctx0" brushRef="#br0">1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04T13:39:48.729"/>
    </inkml:context>
    <inkml:brush xml:id="br0">
      <inkml:brushProperty name="width" value="0.025" units="cm"/>
      <inkml:brushProperty name="height" value="0.025" units="cm"/>
      <inkml:brushProperty name="color" value="#FFFFFF"/>
      <inkml:brushProperty name="ignorePressure" value="1"/>
    </inkml:brush>
  </inkml:definitions>
  <inkml:trace contextRef="#ctx0" brushRef="#br0">0 1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04T13:40:15.722"/>
    </inkml:context>
    <inkml:brush xml:id="br0">
      <inkml:brushProperty name="width" value="0.025" units="cm"/>
      <inkml:brushProperty name="height" value="0.025" units="cm"/>
      <inkml:brushProperty name="color" value="#FFFFFF"/>
      <inkml:brushProperty name="ignorePressure" value="1"/>
    </inkml:brush>
  </inkml:definitions>
  <inkml:trace contextRef="#ctx0" brushRef="#br0">1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04T13:40:41.501"/>
    </inkml:context>
    <inkml:brush xml:id="br0">
      <inkml:brushProperty name="width" value="0.025" units="cm"/>
      <inkml:brushProperty name="height" value="0.025" units="cm"/>
      <inkml:brushProperty name="color" value="#FFFFFF"/>
      <inkml:brushProperty name="ignorePressure" value="1"/>
    </inkml:brush>
  </inkml:definitions>
  <inkml:trace contextRef="#ctx0" brushRef="#br0">1 0,'0'0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D5F4-BBDD-4957-8C9C-0866D0FEE91A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8932-0DF0-4A39-A8B5-91F234F9DF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6375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D5F4-BBDD-4957-8C9C-0866D0FEE91A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8932-0DF0-4A39-A8B5-91F234F9DF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4596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D5F4-BBDD-4957-8C9C-0866D0FEE91A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8932-0DF0-4A39-A8B5-91F234F9DF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806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D5F4-BBDD-4957-8C9C-0866D0FEE91A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8932-0DF0-4A39-A8B5-91F234F9DF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3043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D5F4-BBDD-4957-8C9C-0866D0FEE91A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8932-0DF0-4A39-A8B5-91F234F9DF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4663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D5F4-BBDD-4957-8C9C-0866D0FEE91A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8932-0DF0-4A39-A8B5-91F234F9DF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6570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D5F4-BBDD-4957-8C9C-0866D0FEE91A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8932-0DF0-4A39-A8B5-91F234F9DF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4873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D5F4-BBDD-4957-8C9C-0866D0FEE91A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8932-0DF0-4A39-A8B5-91F234F9DF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7996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D5F4-BBDD-4957-8C9C-0866D0FEE91A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8932-0DF0-4A39-A8B5-91F234F9DF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0805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D5F4-BBDD-4957-8C9C-0866D0FEE91A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8932-0DF0-4A39-A8B5-91F234F9DF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07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D5F4-BBDD-4957-8C9C-0866D0FEE91A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8932-0DF0-4A39-A8B5-91F234F9DF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3254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2D5F4-BBDD-4957-8C9C-0866D0FEE91A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38932-0DF0-4A39-A8B5-91F234F9DF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92627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image" Target="../media/image3.png"/><Relationship Id="rId7" Type="http://schemas.openxmlformats.org/officeDocument/2006/relationships/customXml" Target="../ink/ink4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image" Target="../media/image4.png"/><Relationship Id="rId4" Type="http://schemas.openxmlformats.org/officeDocument/2006/relationships/customXml" Target="../ink/ink2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uzeum.bydgoszcz.pl/exploseum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tx1"/>
            </a:gs>
            <a:gs pos="100000">
              <a:schemeClr val="tx1"/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>
            <a:extLst>
              <a:ext uri="{FF2B5EF4-FFF2-40B4-BE49-F238E27FC236}">
                <a16:creationId xmlns:a16="http://schemas.microsoft.com/office/drawing/2014/main" id="{B02AB317-D3F1-4268-AABF-8D92FD736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9" name="Grupa 18">
            <a:extLst>
              <a:ext uri="{FF2B5EF4-FFF2-40B4-BE49-F238E27FC236}">
                <a16:creationId xmlns:a16="http://schemas.microsoft.com/office/drawing/2014/main" id="{BE729BF4-55E0-4A45-B1E0-027891B98DB2}"/>
              </a:ext>
            </a:extLst>
          </p:cNvPr>
          <p:cNvGrpSpPr/>
          <p:nvPr/>
        </p:nvGrpSpPr>
        <p:grpSpPr>
          <a:xfrm>
            <a:off x="0" y="0"/>
            <a:ext cx="6096000" cy="6858000"/>
            <a:chOff x="0" y="0"/>
            <a:chExt cx="6096000" cy="6858000"/>
          </a:xfrm>
        </p:grpSpPr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E403F574-CB47-452A-B080-32197919E3B7}"/>
                </a:ext>
              </a:extLst>
            </p:cNvPr>
            <p:cNvSpPr/>
            <p:nvPr/>
          </p:nvSpPr>
          <p:spPr>
            <a:xfrm>
              <a:off x="0" y="0"/>
              <a:ext cx="6096000" cy="6858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065C088D-7690-4022-A957-0CF95B3D53EC}"/>
                </a:ext>
              </a:extLst>
            </p:cNvPr>
            <p:cNvSpPr txBox="1"/>
            <p:nvPr/>
          </p:nvSpPr>
          <p:spPr>
            <a:xfrm>
              <a:off x="927638" y="1059941"/>
              <a:ext cx="4240724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6000" dirty="0">
                  <a:latin typeface="Georgia" panose="02040502050405020303" pitchFamily="18" charset="0"/>
                </a:rPr>
                <a:t>Lekcja Muzealna </a:t>
              </a:r>
            </a:p>
            <a:p>
              <a:r>
                <a:rPr lang="pl-PL" sz="6000" dirty="0">
                  <a:latin typeface="Georgia" panose="02040502050405020303" pitchFamily="18" charset="0"/>
                </a:rPr>
                <a:t>w naszej szkole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8064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61030">
              <a:schemeClr val="tx1"/>
            </a:gs>
            <a:gs pos="100000">
              <a:schemeClr val="tx1">
                <a:lumMod val="95000"/>
              </a:schemeClr>
            </a:gs>
            <a:gs pos="82000">
              <a:schemeClr val="tx1"/>
            </a:gs>
            <a:gs pos="20000">
              <a:schemeClr val="tx1">
                <a:lumMod val="65000"/>
              </a:schemeClr>
            </a:gs>
            <a:gs pos="48000">
              <a:schemeClr val="tx1"/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Pismo odręczne 3">
                <a:extLst>
                  <a:ext uri="{FF2B5EF4-FFF2-40B4-BE49-F238E27FC236}">
                    <a16:creationId xmlns:a16="http://schemas.microsoft.com/office/drawing/2014/main" id="{6A88FAE6-4E18-4509-A76E-2E2CABB1C820}"/>
                  </a:ext>
                </a:extLst>
              </p14:cNvPr>
              <p14:cNvContentPartPr/>
              <p14:nvPr/>
            </p14:nvContentPartPr>
            <p14:xfrm>
              <a:off x="3253468" y="-1855821"/>
              <a:ext cx="360" cy="360"/>
            </p14:xfrm>
          </p:contentPart>
        </mc:Choice>
        <mc:Fallback xmlns="">
          <p:pic>
            <p:nvPicPr>
              <p:cNvPr id="4" name="Pismo odręczne 3">
                <a:extLst>
                  <a:ext uri="{FF2B5EF4-FFF2-40B4-BE49-F238E27FC236}">
                    <a16:creationId xmlns:a16="http://schemas.microsoft.com/office/drawing/2014/main" id="{6A88FAE6-4E18-4509-A76E-2E2CABB1C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35828" y="-1873821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7" name="Pismo odręczne 46">
                <a:extLst>
                  <a:ext uri="{FF2B5EF4-FFF2-40B4-BE49-F238E27FC236}">
                    <a16:creationId xmlns:a16="http://schemas.microsoft.com/office/drawing/2014/main" id="{AF49FB36-40E9-4C5C-91B6-62E984AF8C97}"/>
                  </a:ext>
                </a:extLst>
              </p14:cNvPr>
              <p14:cNvContentPartPr/>
              <p14:nvPr/>
            </p14:nvContentPartPr>
            <p14:xfrm>
              <a:off x="6255815" y="-722577"/>
              <a:ext cx="360" cy="360"/>
            </p14:xfrm>
          </p:contentPart>
        </mc:Choice>
        <mc:Fallback xmlns="">
          <p:pic>
            <p:nvPicPr>
              <p:cNvPr id="47" name="Pismo odręczne 46">
                <a:extLst>
                  <a:ext uri="{FF2B5EF4-FFF2-40B4-BE49-F238E27FC236}">
                    <a16:creationId xmlns:a16="http://schemas.microsoft.com/office/drawing/2014/main" id="{AF49FB36-40E9-4C5C-91B6-62E984AF8C9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51495" y="-726897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8" name="Pismo odręczne 47">
                <a:extLst>
                  <a:ext uri="{FF2B5EF4-FFF2-40B4-BE49-F238E27FC236}">
                    <a16:creationId xmlns:a16="http://schemas.microsoft.com/office/drawing/2014/main" id="{8EAFAA21-D7DC-4E72-8FF0-D5C33C103CE0}"/>
                  </a:ext>
                </a:extLst>
              </p14:cNvPr>
              <p14:cNvContentPartPr/>
              <p14:nvPr/>
            </p14:nvContentPartPr>
            <p14:xfrm>
              <a:off x="5919215" y="-1119657"/>
              <a:ext cx="360" cy="360"/>
            </p14:xfrm>
          </p:contentPart>
        </mc:Choice>
        <mc:Fallback xmlns="">
          <p:pic>
            <p:nvPicPr>
              <p:cNvPr id="48" name="Pismo odręczne 47">
                <a:extLst>
                  <a:ext uri="{FF2B5EF4-FFF2-40B4-BE49-F238E27FC236}">
                    <a16:creationId xmlns:a16="http://schemas.microsoft.com/office/drawing/2014/main" id="{8EAFAA21-D7DC-4E72-8FF0-D5C33C103CE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14895" y="-1123977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9" name="Pismo odręczne 48">
                <a:extLst>
                  <a:ext uri="{FF2B5EF4-FFF2-40B4-BE49-F238E27FC236}">
                    <a16:creationId xmlns:a16="http://schemas.microsoft.com/office/drawing/2014/main" id="{32DD9E8B-C46F-44A2-9768-38105B0D1897}"/>
                  </a:ext>
                </a:extLst>
              </p14:cNvPr>
              <p14:cNvContentPartPr/>
              <p14:nvPr/>
            </p14:nvContentPartPr>
            <p14:xfrm>
              <a:off x="6605015" y="-1082937"/>
              <a:ext cx="360" cy="360"/>
            </p14:xfrm>
          </p:contentPart>
        </mc:Choice>
        <mc:Fallback xmlns="">
          <p:pic>
            <p:nvPicPr>
              <p:cNvPr id="49" name="Pismo odręczne 48">
                <a:extLst>
                  <a:ext uri="{FF2B5EF4-FFF2-40B4-BE49-F238E27FC236}">
                    <a16:creationId xmlns:a16="http://schemas.microsoft.com/office/drawing/2014/main" id="{32DD9E8B-C46F-44A2-9768-38105B0D189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00695" y="-1087257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Obraz 5">
            <a:extLst>
              <a:ext uri="{FF2B5EF4-FFF2-40B4-BE49-F238E27FC236}">
                <a16:creationId xmlns:a16="http://schemas.microsoft.com/office/drawing/2014/main" id="{4DAE1AF6-99B0-4740-B3A6-F33689FA05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04"/>
            <a:ext cx="12192000" cy="6858000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A5CD2330-7107-452E-A3D3-2487577EB8FA}"/>
              </a:ext>
            </a:extLst>
          </p:cNvPr>
          <p:cNvSpPr/>
          <p:nvPr/>
        </p:nvSpPr>
        <p:spPr>
          <a:xfrm>
            <a:off x="5963592" y="3244334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>
                <a:latin typeface="Agency FB" panose="020B0503020202020204" pitchFamily="34" charset="0"/>
              </a:rPr>
              <a:t>y</a:t>
            </a:r>
            <a:endParaRPr lang="pl-PL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EF116809-A683-4375-9445-BBA1A37AB0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2632" y="-262786"/>
            <a:ext cx="5914384" cy="7105582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C12AD416-DE2F-422B-8FF7-233BC32A2F19}"/>
              </a:ext>
            </a:extLst>
          </p:cNvPr>
          <p:cNvSpPr/>
          <p:nvPr/>
        </p:nvSpPr>
        <p:spPr>
          <a:xfrm>
            <a:off x="6763748" y="142613"/>
            <a:ext cx="5483521" cy="2315361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A05DD2B-E9E6-43CE-8202-4F8397338D4B}"/>
              </a:ext>
            </a:extLst>
          </p:cNvPr>
          <p:cNvSpPr txBox="1"/>
          <p:nvPr/>
        </p:nvSpPr>
        <p:spPr>
          <a:xfrm>
            <a:off x="6597941" y="116131"/>
            <a:ext cx="54378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000" dirty="0">
                <a:latin typeface="Georgia" panose="02040502050405020303" pitchFamily="18" charset="0"/>
              </a:rPr>
              <a:t>WSTĘPNE INFORMACJE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06F1AB0A-39D0-4C91-A1AA-7A689A15FD74}"/>
              </a:ext>
            </a:extLst>
          </p:cNvPr>
          <p:cNvSpPr/>
          <p:nvPr/>
        </p:nvSpPr>
        <p:spPr>
          <a:xfrm>
            <a:off x="6597941" y="2777340"/>
            <a:ext cx="914400" cy="652244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3559B68-41AD-401E-BFE4-233436335EB2}"/>
              </a:ext>
            </a:extLst>
          </p:cNvPr>
          <p:cNvSpPr txBox="1"/>
          <p:nvPr/>
        </p:nvSpPr>
        <p:spPr>
          <a:xfrm>
            <a:off x="6622169" y="2473438"/>
            <a:ext cx="8659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7200" dirty="0">
                <a:latin typeface="Georgia" panose="02040502050405020303" pitchFamily="18" charset="0"/>
              </a:rPr>
              <a:t>w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A9752D30-0CBA-48E1-B2C6-6415F6F90244}"/>
              </a:ext>
            </a:extLst>
          </p:cNvPr>
          <p:cNvSpPr/>
          <p:nvPr/>
        </p:nvSpPr>
        <p:spPr>
          <a:xfrm>
            <a:off x="7119891" y="3613666"/>
            <a:ext cx="257453" cy="37946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C1DC7D0-B905-4B12-9823-5B06A7BD0B5D}"/>
              </a:ext>
            </a:extLst>
          </p:cNvPr>
          <p:cNvSpPr txBox="1"/>
          <p:nvPr/>
        </p:nvSpPr>
        <p:spPr>
          <a:xfrm>
            <a:off x="7181618" y="367376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71602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9015"/>
    </mc:Choice>
    <mc:Fallback xmlns="">
      <p:transition advTm="901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chemeClr val="tx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rostokąt 311">
            <a:extLst>
              <a:ext uri="{FF2B5EF4-FFF2-40B4-BE49-F238E27FC236}">
                <a16:creationId xmlns:a16="http://schemas.microsoft.com/office/drawing/2014/main" id="{4BD323DA-A76F-436E-B40A-DBF6B67DC5D8}"/>
              </a:ext>
            </a:extLst>
          </p:cNvPr>
          <p:cNvSpPr/>
          <p:nvPr/>
        </p:nvSpPr>
        <p:spPr>
          <a:xfrm>
            <a:off x="0" y="-6152"/>
            <a:ext cx="57074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5400" dirty="0">
              <a:solidFill>
                <a:schemeClr val="tx1">
                  <a:lumMod val="95000"/>
                  <a:lumOff val="5000"/>
                </a:schemeClr>
              </a:solidFill>
              <a:latin typeface="Algerian" panose="04020705040A02060702" pitchFamily="82" charset="0"/>
            </a:endParaRPr>
          </a:p>
          <a:p>
            <a:pPr algn="ctr"/>
            <a:r>
              <a:rPr lang="pl-PL" sz="4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E</a:t>
            </a:r>
            <a:r>
              <a:rPr lang="pl-PL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gency FB" panose="020B0503020202020204" pitchFamily="34" charset="0"/>
              </a:rPr>
              <a:t>xploseum</a:t>
            </a:r>
            <a:r>
              <a:rPr lang="pl-PL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gency FB" panose="020B0503020202020204" pitchFamily="34" charset="0"/>
              </a:rPr>
              <a:t> to dział muzeum okręgowego im. Leona Wyczółkowskiego w Bydgoszczy.</a:t>
            </a:r>
          </a:p>
          <a:p>
            <a:pPr algn="ctr"/>
            <a:r>
              <a:rPr lang="pl-PL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gency FB" panose="020B0503020202020204" pitchFamily="34" charset="0"/>
              </a:rPr>
              <a:t>Prezentuje architekturę przemysłową</a:t>
            </a:r>
          </a:p>
          <a:p>
            <a:pPr algn="ctr"/>
            <a:r>
              <a:rPr lang="pl-PL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gency FB" panose="020B0503020202020204" pitchFamily="34" charset="0"/>
              </a:rPr>
              <a:t>III Rzeszy na obszarze DAG </a:t>
            </a:r>
            <a:r>
              <a:rPr lang="pl-PL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gency FB" panose="020B0503020202020204" pitchFamily="34" charset="0"/>
              </a:rPr>
              <a:t>Fabrik</a:t>
            </a:r>
            <a:r>
              <a:rPr lang="pl-PL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pl-PL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gency FB" panose="020B0503020202020204" pitchFamily="34" charset="0"/>
              </a:rPr>
              <a:t>Bromberg</a:t>
            </a:r>
            <a:r>
              <a:rPr lang="pl-PL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gency FB" panose="020B0503020202020204" pitchFamily="34" charset="0"/>
              </a:rPr>
              <a:t>.</a:t>
            </a:r>
          </a:p>
          <a:p>
            <a:pPr algn="ctr"/>
            <a:r>
              <a:rPr lang="pl-PL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gency FB" panose="020B0503020202020204" pitchFamily="34" charset="0"/>
              </a:rPr>
              <a:t>Znajduje się tam podziemna trasa turystyczna, przez którą możemy zwiedzić Exploseum. </a:t>
            </a:r>
          </a:p>
          <a:p>
            <a:pPr algn="ctr"/>
            <a:endParaRPr lang="pl-PL" sz="3200" dirty="0">
              <a:solidFill>
                <a:schemeClr val="tx1">
                  <a:lumMod val="95000"/>
                  <a:lumOff val="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13" name="pole tekstowe 312">
            <a:extLst>
              <a:ext uri="{FF2B5EF4-FFF2-40B4-BE49-F238E27FC236}">
                <a16:creationId xmlns:a16="http://schemas.microsoft.com/office/drawing/2014/main" id="{0B125498-461B-4639-89A0-C678ADF7421E}"/>
              </a:ext>
            </a:extLst>
          </p:cNvPr>
          <p:cNvSpPr txBox="1"/>
          <p:nvPr/>
        </p:nvSpPr>
        <p:spPr>
          <a:xfrm>
            <a:off x="190173" y="-21069"/>
            <a:ext cx="56138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dirty="0">
                <a:latin typeface="Georgia" panose="02040502050405020303" pitchFamily="18" charset="0"/>
              </a:rPr>
              <a:t>Exploseum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ED85DCB-46EE-4EAE-B93E-7CA866F0D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787" y="0"/>
            <a:ext cx="3840740" cy="6858000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2BE1E172-4AA6-437F-9A0C-852DAD72E858}"/>
              </a:ext>
            </a:extLst>
          </p:cNvPr>
          <p:cNvSpPr/>
          <p:nvPr/>
        </p:nvSpPr>
        <p:spPr>
          <a:xfrm>
            <a:off x="5707471" y="0"/>
            <a:ext cx="6484529" cy="6866765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2051659-03E5-4571-9322-F5DA2EA5C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114" y="-21069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3637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645">
        <p159:morph option="byObject"/>
      </p:transition>
    </mc:Choice>
    <mc:Fallback xmlns="">
      <p:transition spd="slow" advTm="5645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8AAEF99-7E0D-4300-AF2B-49E164509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43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1A5AD87F-5FEC-4D35-9A0F-65591B6ABF18}"/>
              </a:ext>
            </a:extLst>
          </p:cNvPr>
          <p:cNvSpPr/>
          <p:nvPr/>
        </p:nvSpPr>
        <p:spPr>
          <a:xfrm>
            <a:off x="9923929" y="6376724"/>
            <a:ext cx="2097741" cy="295835"/>
          </a:xfrm>
          <a:prstGeom prst="rect">
            <a:avLst/>
          </a:prstGeom>
          <a:solidFill>
            <a:srgbClr val="CCD7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28954A9A-C721-4C26-82BA-85D87DFE3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273" y="0"/>
            <a:ext cx="9836727" cy="6858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31BC3D06-A0BE-4EB1-B299-EFD6D2D81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3001" y="-376416"/>
            <a:ext cx="6254309" cy="7234416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885FD9E6-81D3-480D-A2F1-8A9469F121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9" y="0"/>
            <a:ext cx="5744412" cy="6858000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4D614FA3-2E5B-45EF-85CE-3ED79C4C4409}"/>
              </a:ext>
            </a:extLst>
          </p:cNvPr>
          <p:cNvSpPr txBox="1"/>
          <p:nvPr/>
        </p:nvSpPr>
        <p:spPr>
          <a:xfrm>
            <a:off x="754321" y="179518"/>
            <a:ext cx="44969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800" dirty="0">
                <a:latin typeface="Georgia" panose="02040502050405020303" pitchFamily="18" charset="0"/>
              </a:rPr>
              <a:t>Lekcja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A59AF30F-89B0-4478-A902-70076FBF777B}"/>
              </a:ext>
            </a:extLst>
          </p:cNvPr>
          <p:cNvSpPr/>
          <p:nvPr/>
        </p:nvSpPr>
        <p:spPr>
          <a:xfrm>
            <a:off x="277377" y="2323750"/>
            <a:ext cx="410519" cy="46139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44072A7-135A-4489-8DE1-751088F5FD59}"/>
              </a:ext>
            </a:extLst>
          </p:cNvPr>
          <p:cNvSpPr txBox="1"/>
          <p:nvPr/>
        </p:nvSpPr>
        <p:spPr>
          <a:xfrm>
            <a:off x="250880" y="2105636"/>
            <a:ext cx="6174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>
                <a:latin typeface="Georgia" panose="02040502050405020303" pitchFamily="18" charset="0"/>
              </a:rPr>
              <a:t>N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D9C5517E-7ABE-43B5-BE89-2ED2BB6D163E}"/>
              </a:ext>
            </a:extLst>
          </p:cNvPr>
          <p:cNvSpPr/>
          <p:nvPr/>
        </p:nvSpPr>
        <p:spPr>
          <a:xfrm>
            <a:off x="106532" y="4332303"/>
            <a:ext cx="144348" cy="45276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574DD37-AF81-407D-8CA6-6B38074CE544}"/>
              </a:ext>
            </a:extLst>
          </p:cNvPr>
          <p:cNvSpPr txBox="1"/>
          <p:nvPr/>
        </p:nvSpPr>
        <p:spPr>
          <a:xfrm>
            <a:off x="23054" y="4197130"/>
            <a:ext cx="3113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>
                <a:latin typeface="Bahnschrift Condensed" panose="020B0502040204020203" pitchFamily="34" charset="0"/>
              </a:rPr>
              <a:t>J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C904255-A122-4A12-A8CF-5C2E8EEF1C11}"/>
              </a:ext>
            </a:extLst>
          </p:cNvPr>
          <p:cNvSpPr txBox="1"/>
          <p:nvPr/>
        </p:nvSpPr>
        <p:spPr>
          <a:xfrm>
            <a:off x="5424759" y="4332303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388619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953">
        <p159:morph option="byObject"/>
      </p:transition>
    </mc:Choice>
    <mc:Fallback xmlns="">
      <p:transition spd="slow" advTm="5953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tx1"/>
            </a:gs>
            <a:gs pos="100000">
              <a:schemeClr val="tx1"/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Obraz 89">
            <a:extLst>
              <a:ext uri="{FF2B5EF4-FFF2-40B4-BE49-F238E27FC236}">
                <a16:creationId xmlns:a16="http://schemas.microsoft.com/office/drawing/2014/main" id="{4CFA94C6-056D-489D-AB77-1E8760BDF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7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009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06D5AED9-4EDC-4899-BE79-2B635DFBC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23"/>
            <a:ext cx="12192000" cy="690858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1A7D5A59-3083-4DC1-8D03-77B28DE8E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4616" y="-332400"/>
            <a:ext cx="6284361" cy="7270503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5CCF424C-526D-4E00-BDE0-D3CDC92E8E8A}"/>
              </a:ext>
            </a:extLst>
          </p:cNvPr>
          <p:cNvSpPr/>
          <p:nvPr/>
        </p:nvSpPr>
        <p:spPr>
          <a:xfrm>
            <a:off x="132448" y="142613"/>
            <a:ext cx="5310231" cy="83889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6000" dirty="0">
                <a:latin typeface="Georgia" panose="02040502050405020303" pitchFamily="18" charset="0"/>
              </a:rPr>
              <a:t>EXPLOSEUM</a:t>
            </a:r>
          </a:p>
        </p:txBody>
      </p:sp>
      <p:sp>
        <p:nvSpPr>
          <p:cNvPr id="8" name="Schemat blokowy: operacja ręczna 7">
            <a:extLst>
              <a:ext uri="{FF2B5EF4-FFF2-40B4-BE49-F238E27FC236}">
                <a16:creationId xmlns:a16="http://schemas.microsoft.com/office/drawing/2014/main" id="{D342814B-FB0D-434E-936B-5BE2BCB22920}"/>
              </a:ext>
            </a:extLst>
          </p:cNvPr>
          <p:cNvSpPr/>
          <p:nvPr/>
        </p:nvSpPr>
        <p:spPr>
          <a:xfrm>
            <a:off x="218114" y="1786855"/>
            <a:ext cx="394282" cy="436228"/>
          </a:xfrm>
          <a:prstGeom prst="flowChartManualOperati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000" dirty="0">
                <a:latin typeface="Georgia" panose="02040502050405020303" pitchFamily="18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893598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6148">
        <p159:morph option="byObject"/>
      </p:transition>
    </mc:Choice>
    <mc:Fallback xmlns="">
      <p:transition spd="slow" advTm="6148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7A4AF83B-E9FA-48B9-8BE5-A3A842914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64" y="-22326"/>
            <a:ext cx="12235527" cy="6880326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1A5AD87F-5FEC-4D35-9A0F-65591B6ABF18}"/>
              </a:ext>
            </a:extLst>
          </p:cNvPr>
          <p:cNvSpPr/>
          <p:nvPr/>
        </p:nvSpPr>
        <p:spPr>
          <a:xfrm>
            <a:off x="9923929" y="6376724"/>
            <a:ext cx="2097741" cy="295835"/>
          </a:xfrm>
          <a:prstGeom prst="rect">
            <a:avLst/>
          </a:prstGeom>
          <a:solidFill>
            <a:srgbClr val="CCD7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2147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953">
        <p159:morph option="byObject"/>
      </p:transition>
    </mc:Choice>
    <mc:Fallback xmlns="">
      <p:transition spd="slow" advTm="5953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tx1"/>
            </a:gs>
            <a:gs pos="100000">
              <a:schemeClr val="tx1"/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66CEE3EA-7858-46C8-A325-15DF4453D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557BBE36-3F85-45A8-A1B1-1F074EEE62D5}"/>
              </a:ext>
            </a:extLst>
          </p:cNvPr>
          <p:cNvSpPr txBox="1"/>
          <p:nvPr/>
        </p:nvSpPr>
        <p:spPr>
          <a:xfrm>
            <a:off x="3075709" y="-187036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df</a:t>
            </a:r>
            <a:endParaRPr lang="pl-PL" dirty="0"/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id="{A15AD28E-D8F7-49A6-A02C-9C1D0DFC22CE}"/>
              </a:ext>
            </a:extLst>
          </p:cNvPr>
          <p:cNvGrpSpPr/>
          <p:nvPr/>
        </p:nvGrpSpPr>
        <p:grpSpPr>
          <a:xfrm>
            <a:off x="0" y="0"/>
            <a:ext cx="6286500" cy="6966284"/>
            <a:chOff x="0" y="0"/>
            <a:chExt cx="6286500" cy="6966284"/>
          </a:xfrm>
        </p:grpSpPr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A1118FFE-160D-42B5-94A5-51277D3BBF65}"/>
                </a:ext>
              </a:extLst>
            </p:cNvPr>
            <p:cNvGrpSpPr/>
            <p:nvPr/>
          </p:nvGrpSpPr>
          <p:grpSpPr>
            <a:xfrm>
              <a:off x="0" y="0"/>
              <a:ext cx="6286500" cy="6966284"/>
              <a:chOff x="-1" y="0"/>
              <a:chExt cx="6286500" cy="6966284"/>
            </a:xfrm>
          </p:grpSpPr>
          <p:sp>
            <p:nvSpPr>
              <p:cNvPr id="4" name="Prostokąt 3">
                <a:extLst>
                  <a:ext uri="{FF2B5EF4-FFF2-40B4-BE49-F238E27FC236}">
                    <a16:creationId xmlns:a16="http://schemas.microsoft.com/office/drawing/2014/main" id="{AF52AAA9-4085-4B12-A44E-F8A6C11FA4D7}"/>
                  </a:ext>
                </a:extLst>
              </p:cNvPr>
              <p:cNvSpPr/>
              <p:nvPr/>
            </p:nvSpPr>
            <p:spPr>
              <a:xfrm>
                <a:off x="-1" y="0"/>
                <a:ext cx="5642811" cy="6858000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/>
              </a:p>
            </p:txBody>
          </p:sp>
          <p:cxnSp>
            <p:nvCxnSpPr>
              <p:cNvPr id="6" name="Łącznik prosty ze strzałką 5">
                <a:extLst>
                  <a:ext uri="{FF2B5EF4-FFF2-40B4-BE49-F238E27FC236}">
                    <a16:creationId xmlns:a16="http://schemas.microsoft.com/office/drawing/2014/main" id="{F739EEB9-221F-4C1B-83A7-D2509A43EDF2}"/>
                  </a:ext>
                </a:extLst>
              </p:cNvPr>
              <p:cNvCxnSpPr/>
              <p:nvPr/>
            </p:nvCxnSpPr>
            <p:spPr>
              <a:xfrm>
                <a:off x="5642811" y="0"/>
                <a:ext cx="453189" cy="73392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Łącznik prosty ze strzałką 7">
                <a:extLst>
                  <a:ext uri="{FF2B5EF4-FFF2-40B4-BE49-F238E27FC236}">
                    <a16:creationId xmlns:a16="http://schemas.microsoft.com/office/drawing/2014/main" id="{70E5C188-D715-4325-BDD4-B2325627EA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42811" y="168442"/>
                <a:ext cx="0" cy="6797842"/>
              </a:xfrm>
              <a:prstGeom prst="straightConnector1">
                <a:avLst/>
              </a:prstGeom>
              <a:ln>
                <a:solidFill>
                  <a:schemeClr val="accent1">
                    <a:tint val="76000"/>
                    <a:hueMod val="94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Strzałka: w dół 9">
                <a:extLst>
                  <a:ext uri="{FF2B5EF4-FFF2-40B4-BE49-F238E27FC236}">
                    <a16:creationId xmlns:a16="http://schemas.microsoft.com/office/drawing/2014/main" id="{948AF1B2-F7B8-447E-A28F-B5F11AADB1B2}"/>
                  </a:ext>
                </a:extLst>
              </p:cNvPr>
              <p:cNvSpPr/>
              <p:nvPr/>
            </p:nvSpPr>
            <p:spPr>
              <a:xfrm>
                <a:off x="4999121" y="0"/>
                <a:ext cx="1287378" cy="6858000"/>
              </a:xfrm>
              <a:prstGeom prst="downArrow">
                <a:avLst>
                  <a:gd name="adj1" fmla="val 36916"/>
                  <a:gd name="adj2" fmla="val 8831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1" name="pole tekstowe 10">
                <a:extLst>
                  <a:ext uri="{FF2B5EF4-FFF2-40B4-BE49-F238E27FC236}">
                    <a16:creationId xmlns:a16="http://schemas.microsoft.com/office/drawing/2014/main" id="{83CFBE53-C7E2-4E5B-8681-1E99DB84CE9E}"/>
                  </a:ext>
                </a:extLst>
              </p:cNvPr>
              <p:cNvSpPr txBox="1"/>
              <p:nvPr/>
            </p:nvSpPr>
            <p:spPr>
              <a:xfrm>
                <a:off x="809611" y="0"/>
                <a:ext cx="3764171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5400" dirty="0">
                    <a:latin typeface="Georgia" panose="02040502050405020303" pitchFamily="18" charset="0"/>
                  </a:rPr>
                  <a:t>Link do</a:t>
                </a:r>
              </a:p>
              <a:p>
                <a:pPr algn="ctr"/>
                <a:r>
                  <a:rPr lang="pl-PL" sz="5400" dirty="0">
                    <a:latin typeface="Georgia" panose="02040502050405020303" pitchFamily="18" charset="0"/>
                  </a:rPr>
                  <a:t> Exploseum</a:t>
                </a:r>
              </a:p>
            </p:txBody>
          </p:sp>
        </p:grpSp>
        <p:sp>
          <p:nvSpPr>
            <p:cNvPr id="7" name="pole tekstowe 6">
              <a:extLst>
                <a:ext uri="{FF2B5EF4-FFF2-40B4-BE49-F238E27FC236}">
                  <a16:creationId xmlns:a16="http://schemas.microsoft.com/office/drawing/2014/main" id="{5A29C0CA-7747-4232-B396-4F4BA10000E6}"/>
                </a:ext>
              </a:extLst>
            </p:cNvPr>
            <p:cNvSpPr txBox="1"/>
            <p:nvPr/>
          </p:nvSpPr>
          <p:spPr>
            <a:xfrm>
              <a:off x="394284" y="1893093"/>
              <a:ext cx="4865894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l-PL" sz="4400" dirty="0">
                <a:hlinkClick r:id="rId3" tooltip="https://muzeum.bydgoszcz.pl/exploseum/"/>
              </a:endParaRPr>
            </a:p>
            <a:p>
              <a:endParaRPr lang="pl-PL" sz="4400" dirty="0">
                <a:hlinkClick r:id="rId3" tooltip="https://muzeum.bydgoszcz.pl/exploseum/"/>
              </a:endParaRPr>
            </a:p>
            <a:p>
              <a:r>
                <a:rPr lang="pl-PL" sz="4000" dirty="0">
                  <a:hlinkClick r:id="rId3" tooltip="https://muzeum.bydgoszcz.pl/exploseum/"/>
                </a:rPr>
                <a:t>https://muzeum.bydgoszcz.pl/exploseum/</a:t>
              </a:r>
              <a:endParaRPr lang="pl-PL" sz="4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25681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846</TotalTime>
  <Words>68</Words>
  <Application>Microsoft Office PowerPoint</Application>
  <PresentationFormat>Panoramiczny</PresentationFormat>
  <Paragraphs>24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7" baseType="lpstr">
      <vt:lpstr>Agency FB</vt:lpstr>
      <vt:lpstr>Algerian</vt:lpstr>
      <vt:lpstr>Arial</vt:lpstr>
      <vt:lpstr>Bahnschrift Condensed</vt:lpstr>
      <vt:lpstr>Calibri</vt:lpstr>
      <vt:lpstr>Calibri Light</vt:lpstr>
      <vt:lpstr>Georgia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INEZ CZYŻ</dc:creator>
  <cp:lastModifiedBy>Nauczyciel</cp:lastModifiedBy>
  <cp:revision>41</cp:revision>
  <dcterms:created xsi:type="dcterms:W3CDTF">2024-04-29T13:51:01Z</dcterms:created>
  <dcterms:modified xsi:type="dcterms:W3CDTF">2024-05-09T09:51:43Z</dcterms:modified>
</cp:coreProperties>
</file>